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63" r:id="rId5"/>
    <p:sldId id="264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55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3.svg>
</file>

<file path=ppt/media/image4.jpeg>
</file>

<file path=ppt/media/image5.png>
</file>

<file path=ppt/media/image6.sv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B3E46-D801-4F6A-B34B-1A08EC741E39}" type="datetimeFigureOut">
              <a:rPr lang="ru-RU" smtClean="0"/>
              <a:t>01.10.2024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0B083-6BCF-4DEA-9BE5-C846C2E744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0255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B3E46-D801-4F6A-B34B-1A08EC741E39}" type="datetimeFigureOut">
              <a:rPr lang="ru-RU" smtClean="0"/>
              <a:t>01.10.2024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0B083-6BCF-4DEA-9BE5-C846C2E744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972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B3E46-D801-4F6A-B34B-1A08EC741E39}" type="datetimeFigureOut">
              <a:rPr lang="ru-RU" smtClean="0"/>
              <a:t>01.10.2024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0B083-6BCF-4DEA-9BE5-C846C2E744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4352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B3E46-D801-4F6A-B34B-1A08EC741E39}" type="datetimeFigureOut">
              <a:rPr lang="ru-RU" smtClean="0"/>
              <a:t>01.10.2024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0B083-6BCF-4DEA-9BE5-C846C2E744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982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B3E46-D801-4F6A-B34B-1A08EC741E39}" type="datetimeFigureOut">
              <a:rPr lang="ru-RU" smtClean="0"/>
              <a:t>01.10.2024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0B083-6BCF-4DEA-9BE5-C846C2E744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9349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B3E46-D801-4F6A-B34B-1A08EC741E39}" type="datetimeFigureOut">
              <a:rPr lang="ru-RU" smtClean="0"/>
              <a:t>01.10.2024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0B083-6BCF-4DEA-9BE5-C846C2E744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8874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B3E46-D801-4F6A-B34B-1A08EC741E39}" type="datetimeFigureOut">
              <a:rPr lang="ru-RU" smtClean="0"/>
              <a:t>01.10.2024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0B083-6BCF-4DEA-9BE5-C846C2E744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8863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B3E46-D801-4F6A-B34B-1A08EC741E39}" type="datetimeFigureOut">
              <a:rPr lang="ru-RU" smtClean="0"/>
              <a:t>01.10.2024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0B083-6BCF-4DEA-9BE5-C846C2E744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6093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B3E46-D801-4F6A-B34B-1A08EC741E39}" type="datetimeFigureOut">
              <a:rPr lang="ru-RU" smtClean="0"/>
              <a:t>01.10.2024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0B083-6BCF-4DEA-9BE5-C846C2E744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2137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B3E46-D801-4F6A-B34B-1A08EC741E39}" type="datetimeFigureOut">
              <a:rPr lang="ru-RU" smtClean="0"/>
              <a:t>01.10.2024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0B083-6BCF-4DEA-9BE5-C846C2E744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6059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B3E46-D801-4F6A-B34B-1A08EC741E39}" type="datetimeFigureOut">
              <a:rPr lang="ru-RU" smtClean="0"/>
              <a:t>01.10.2024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0B083-6BCF-4DEA-9BE5-C846C2E744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5686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CB3E46-D801-4F6A-B34B-1A08EC741E39}" type="datetimeFigureOut">
              <a:rPr lang="ru-RU" smtClean="0"/>
              <a:t>01.10.2024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0B083-6BCF-4DEA-9BE5-C846C2E744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86017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12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jpeg"/><Relationship Id="rId5" Type="http://schemas.openxmlformats.org/officeDocument/2006/relationships/image" Target="../media/image4.jpeg"/><Relationship Id="rId10" Type="http://schemas.openxmlformats.org/officeDocument/2006/relationships/image" Target="../media/image9.jpeg"/><Relationship Id="rId4" Type="http://schemas.openxmlformats.org/officeDocument/2006/relationships/image" Target="../media/image3.svg"/><Relationship Id="rId9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" Target="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5139" b="-42637"/>
            </a:stretch>
          </a:blipFill>
        </p:spPr>
        <p:txBody>
          <a:bodyPr/>
          <a:lstStyle/>
          <a:p>
            <a:endParaRPr lang="ru-RU" sz="1200" dirty="0"/>
          </a:p>
        </p:txBody>
      </p:sp>
      <p:sp>
        <p:nvSpPr>
          <p:cNvPr id="7" name="Freeform 7"/>
          <p:cNvSpPr/>
          <p:nvPr/>
        </p:nvSpPr>
        <p:spPr>
          <a:xfrm>
            <a:off x="478030" y="-1334837"/>
            <a:ext cx="2869313" cy="2869313"/>
          </a:xfrm>
          <a:custGeom>
            <a:avLst/>
            <a:gdLst/>
            <a:ahLst/>
            <a:cxnLst/>
            <a:rect l="l" t="t" r="r" b="b"/>
            <a:pathLst>
              <a:path w="4303969" h="4303969">
                <a:moveTo>
                  <a:pt x="0" y="0"/>
                </a:moveTo>
                <a:lnTo>
                  <a:pt x="4303969" y="0"/>
                </a:lnTo>
                <a:lnTo>
                  <a:pt x="4303969" y="4303969"/>
                </a:lnTo>
                <a:lnTo>
                  <a:pt x="0" y="43039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-444794" y="1531153"/>
            <a:ext cx="2109935" cy="2109935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715000" y="6350000"/>
                  </a:moveTo>
                  <a:lnTo>
                    <a:pt x="635000" y="6350000"/>
                  </a:lnTo>
                  <a:cubicBezTo>
                    <a:pt x="284480" y="6350000"/>
                    <a:pt x="0" y="6065520"/>
                    <a:pt x="0" y="5715000"/>
                  </a:cubicBez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5715000"/>
                  </a:lnTo>
                  <a:cubicBezTo>
                    <a:pt x="6350000" y="6065520"/>
                    <a:pt x="6065520" y="6350000"/>
                    <a:pt x="571500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-38888" r="-38888"/>
              </a:stretch>
            </a:blipFill>
          </p:spPr>
        </p:sp>
      </p:grpSp>
      <p:sp>
        <p:nvSpPr>
          <p:cNvPr id="12" name="Freeform 12"/>
          <p:cNvSpPr/>
          <p:nvPr/>
        </p:nvSpPr>
        <p:spPr>
          <a:xfrm>
            <a:off x="8610192" y="4339687"/>
            <a:ext cx="4718082" cy="4179248"/>
          </a:xfrm>
          <a:custGeom>
            <a:avLst/>
            <a:gdLst/>
            <a:ahLst/>
            <a:cxnLst/>
            <a:rect l="l" t="t" r="r" b="b"/>
            <a:pathLst>
              <a:path w="7077123" h="6268872">
                <a:moveTo>
                  <a:pt x="0" y="0"/>
                </a:moveTo>
                <a:lnTo>
                  <a:pt x="7077123" y="0"/>
                </a:lnTo>
                <a:lnTo>
                  <a:pt x="7077123" y="6268873"/>
                </a:lnTo>
                <a:lnTo>
                  <a:pt x="0" y="626887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11159846" y="4069775"/>
            <a:ext cx="2102425" cy="2102425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715000" y="6350000"/>
                  </a:moveTo>
                  <a:lnTo>
                    <a:pt x="635000" y="6350000"/>
                  </a:lnTo>
                  <a:cubicBezTo>
                    <a:pt x="284480" y="6350000"/>
                    <a:pt x="0" y="6065520"/>
                    <a:pt x="0" y="5715000"/>
                  </a:cubicBez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5715000"/>
                  </a:lnTo>
                  <a:cubicBezTo>
                    <a:pt x="6350000" y="6065520"/>
                    <a:pt x="6065520" y="6350000"/>
                    <a:pt x="5715000" y="6350000"/>
                  </a:cubicBezTo>
                  <a:close/>
                </a:path>
              </a:pathLst>
            </a:custGeom>
            <a:blipFill>
              <a:blip r:embed="rId8"/>
              <a:stretch>
                <a:fillRect l="-25000" r="-25000"/>
              </a:stretch>
            </a:blipFill>
          </p:spPr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189861" y="4014719"/>
            <a:ext cx="2157481" cy="2157481"/>
            <a:chOff x="0" y="0"/>
            <a:chExt cx="6350000" cy="63500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715000" y="6350000"/>
                  </a:moveTo>
                  <a:lnTo>
                    <a:pt x="635000" y="6350000"/>
                  </a:lnTo>
                  <a:cubicBezTo>
                    <a:pt x="284480" y="6350000"/>
                    <a:pt x="0" y="6065520"/>
                    <a:pt x="0" y="5715000"/>
                  </a:cubicBez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5715000"/>
                  </a:lnTo>
                  <a:cubicBezTo>
                    <a:pt x="6350000" y="6065520"/>
                    <a:pt x="6065520" y="6350000"/>
                    <a:pt x="5715000" y="6350000"/>
                  </a:cubicBezTo>
                  <a:close/>
                </a:path>
              </a:pathLst>
            </a:custGeom>
            <a:blipFill>
              <a:blip r:embed="rId9"/>
              <a:stretch>
                <a:fillRect l="-25000" r="-25000"/>
              </a:stretch>
            </a:blipFill>
          </p:spPr>
        </p:sp>
      </p:grp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-444793" y="4014719"/>
            <a:ext cx="1438321" cy="2157481"/>
            <a:chOff x="0" y="0"/>
            <a:chExt cx="6350000" cy="95250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350000" cy="9525000"/>
            </a:xfrm>
            <a:custGeom>
              <a:avLst/>
              <a:gdLst/>
              <a:ahLst/>
              <a:cxnLst/>
              <a:rect l="l" t="t" r="r" b="b"/>
              <a:pathLst>
                <a:path w="6350000" h="9525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10"/>
              <a:stretch>
                <a:fillRect l="-62500" r="-62500"/>
              </a:stretch>
            </a:blipFill>
          </p:spPr>
        </p:sp>
      </p:grp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8836642" y="3007298"/>
            <a:ext cx="2109935" cy="3164902"/>
            <a:chOff x="0" y="0"/>
            <a:chExt cx="6350000" cy="95250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350000" cy="9525000"/>
            </a:xfrm>
            <a:custGeom>
              <a:avLst/>
              <a:gdLst/>
              <a:ahLst/>
              <a:cxnLst/>
              <a:rect l="l" t="t" r="r" b="b"/>
              <a:pathLst>
                <a:path w="6350000" h="9525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11"/>
              <a:stretch>
                <a:fillRect l="-19157" t="-19201" b="-31"/>
              </a:stretch>
            </a:blipFill>
          </p:spPr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1159846" y="716040"/>
            <a:ext cx="2109935" cy="3164902"/>
            <a:chOff x="0" y="0"/>
            <a:chExt cx="6350000" cy="9525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9525000"/>
            </a:xfrm>
            <a:custGeom>
              <a:avLst/>
              <a:gdLst/>
              <a:ahLst/>
              <a:cxnLst/>
              <a:rect l="l" t="t" r="r" b="b"/>
              <a:pathLst>
                <a:path w="6350000" h="9525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12"/>
              <a:stretch>
                <a:fillRect l="-83825" r="-62570" b="-9440"/>
              </a:stretch>
            </a:blipFill>
          </p:spPr>
        </p:sp>
      </p:grpSp>
      <p:grpSp>
        <p:nvGrpSpPr>
          <p:cNvPr id="23" name="Group 23"/>
          <p:cNvGrpSpPr/>
          <p:nvPr/>
        </p:nvGrpSpPr>
        <p:grpSpPr>
          <a:xfrm>
            <a:off x="2825045" y="1281830"/>
            <a:ext cx="6277860" cy="4132703"/>
            <a:chOff x="-313535" y="-4705034"/>
            <a:chExt cx="9743231" cy="8265408"/>
          </a:xfrm>
        </p:grpSpPr>
        <p:sp>
          <p:nvSpPr>
            <p:cNvPr id="24" name="TextBox 24"/>
            <p:cNvSpPr txBox="1"/>
            <p:nvPr/>
          </p:nvSpPr>
          <p:spPr>
            <a:xfrm>
              <a:off x="-313535" y="-4705034"/>
              <a:ext cx="9429696" cy="590931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/>
              <a:r>
                <a:rPr lang="ru-RU" sz="6400" dirty="0">
                  <a:solidFill>
                    <a:srgbClr val="FFFFFF"/>
                  </a:solidFill>
                  <a:latin typeface="League Gothic Italics"/>
                  <a:ea typeface="League Gothic Italics"/>
                  <a:cs typeface="League Gothic Italics"/>
                  <a:sym typeface="League Gothic Italics"/>
                </a:rPr>
                <a:t>Проект команды </a:t>
              </a:r>
              <a:r>
                <a:rPr lang="en-US" sz="6400" dirty="0">
                  <a:solidFill>
                    <a:srgbClr val="FFFFFF"/>
                  </a:solidFill>
                  <a:latin typeface="League Gothic Italics"/>
                  <a:ea typeface="League Gothic Italics"/>
                  <a:cs typeface="League Gothic Italics"/>
                  <a:sym typeface="League Gothic Italics"/>
                </a:rPr>
                <a:t>“TYMBA”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2858770"/>
              <a:ext cx="9429696" cy="7016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987"/>
                </a:lnSpc>
              </a:pPr>
              <a:r>
                <a:rPr lang="ru-RU" sz="2133" dirty="0">
                  <a:solidFill>
                    <a:srgbClr val="29D5E2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МТС Линк. Использование ИИ в продукте</a:t>
              </a:r>
              <a:endParaRPr lang="en-US" sz="2133" dirty="0">
                <a:solidFill>
                  <a:srgbClr val="29D5E2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endParaRPr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3581809" y="5967730"/>
            <a:ext cx="5028383" cy="202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</a:pPr>
            <a:r>
              <a:rPr lang="ru-RU" sz="1333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Выполнили: Колпаков Макар и Фоломкин Иван</a:t>
            </a:r>
            <a:endParaRPr lang="en-US" sz="1333" dirty="0">
              <a:solidFill>
                <a:srgbClr val="FFFFF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9335622" y="1915260"/>
            <a:ext cx="1358791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800" dirty="0">
                <a:solidFill>
                  <a:srgbClr val="FFFFFF"/>
                </a:solidFill>
                <a:latin typeface="League Gothic Italics"/>
                <a:ea typeface="League Gothic Italics"/>
                <a:cs typeface="League Gothic Italics"/>
                <a:sym typeface="League Gothic Italics"/>
              </a:rPr>
              <a:t>Topic</a:t>
            </a:r>
          </a:p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800" dirty="0">
                <a:solidFill>
                  <a:srgbClr val="FFFFFF"/>
                </a:solidFill>
                <a:latin typeface="League Gothic Italics"/>
                <a:ea typeface="League Gothic Italics"/>
                <a:cs typeface="League Gothic Italics"/>
                <a:sym typeface="League Gothic Italics"/>
              </a:rPr>
              <a:t>Analysis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06121" y="5175281"/>
            <a:ext cx="3115223" cy="1435039"/>
            <a:chOff x="21161" y="456249"/>
            <a:chExt cx="3244134" cy="1494421"/>
          </a:xfrm>
        </p:grpSpPr>
        <p:sp>
          <p:nvSpPr>
            <p:cNvPr id="3" name="Freeform 3"/>
            <p:cNvSpPr/>
            <p:nvPr/>
          </p:nvSpPr>
          <p:spPr>
            <a:xfrm>
              <a:off x="21161" y="806693"/>
              <a:ext cx="3233554" cy="793532"/>
            </a:xfrm>
            <a:custGeom>
              <a:avLst/>
              <a:gdLst/>
              <a:ahLst/>
              <a:cxnLst/>
              <a:rect l="l" t="t" r="r" b="b"/>
              <a:pathLst>
                <a:path w="3233554" h="1494421">
                  <a:moveTo>
                    <a:pt x="49866" y="0"/>
                  </a:moveTo>
                  <a:lnTo>
                    <a:pt x="3183687" y="0"/>
                  </a:lnTo>
                  <a:cubicBezTo>
                    <a:pt x="3211228" y="0"/>
                    <a:pt x="3233554" y="22326"/>
                    <a:pt x="3233554" y="49866"/>
                  </a:cubicBezTo>
                  <a:lnTo>
                    <a:pt x="3233554" y="1444555"/>
                  </a:lnTo>
                  <a:cubicBezTo>
                    <a:pt x="3233554" y="1472095"/>
                    <a:pt x="3211228" y="1494421"/>
                    <a:pt x="3183687" y="1494421"/>
                  </a:cubicBezTo>
                  <a:lnTo>
                    <a:pt x="49866" y="1494421"/>
                  </a:lnTo>
                  <a:cubicBezTo>
                    <a:pt x="22326" y="1494421"/>
                    <a:pt x="0" y="1472095"/>
                    <a:pt x="0" y="1444555"/>
                  </a:cubicBezTo>
                  <a:lnTo>
                    <a:pt x="0" y="49866"/>
                  </a:lnTo>
                  <a:cubicBezTo>
                    <a:pt x="0" y="22326"/>
                    <a:pt x="22326" y="0"/>
                    <a:pt x="49866" y="0"/>
                  </a:cubicBezTo>
                  <a:close/>
                </a:path>
              </a:pathLst>
            </a:custGeom>
            <a:solidFill>
              <a:srgbClr val="8326EF"/>
            </a:solidFill>
            <a:ln cap="rnd">
              <a:noFill/>
              <a:prstDash val="sysDot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31741" y="456249"/>
              <a:ext cx="3233554" cy="1494421"/>
            </a:xfrm>
            <a:prstGeom prst="rect">
              <a:avLst/>
            </a:prstGeom>
          </p:spPr>
          <p:txBody>
            <a:bodyPr lIns="169333" tIns="169333" rIns="169333" bIns="169333" rtlCol="0" anchor="ctr"/>
            <a:lstStyle/>
            <a:p>
              <a:pPr>
                <a:lnSpc>
                  <a:spcPts val="1280"/>
                </a:lnSpc>
              </a:pPr>
              <a:r>
                <a:rPr lang="ru-RU" sz="1333" dirty="0">
                  <a:solidFill>
                    <a:srgbClr val="FFFFFF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Покажем продукт, расскажем об</a:t>
              </a:r>
            </a:p>
            <a:p>
              <a:pPr>
                <a:lnSpc>
                  <a:spcPts val="1280"/>
                </a:lnSpc>
              </a:pPr>
              <a:r>
                <a:rPr lang="ru-RU" sz="1333" dirty="0">
                  <a:solidFill>
                    <a:srgbClr val="FFFFFF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этапах работы</a:t>
              </a:r>
              <a:endParaRPr lang="en-US" sz="1333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endParaRPr>
            </a:p>
          </p:txBody>
        </p:sp>
      </p:grp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6330350" y="685800"/>
          <a:ext cx="5175850" cy="5499104"/>
        </p:xfrm>
        <a:graphic>
          <a:graphicData uri="http://schemas.openxmlformats.org/drawingml/2006/table">
            <a:tbl>
              <a:tblPr/>
              <a:tblGrid>
                <a:gridCol w="2587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87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ru-RU" sz="1900" dirty="0">
                          <a:solidFill>
                            <a:srgbClr val="FFFFFF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Продукт</a:t>
                      </a:r>
                      <a:endParaRPr lang="en-US" sz="700" dirty="0"/>
                    </a:p>
                  </a:txBody>
                  <a:tcPr marL="127000" marR="127000" marT="127000" marB="127000" anchor="ctr">
                    <a:lnL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3919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3</a:t>
                      </a:r>
                      <a:endParaRPr lang="en-US" sz="700"/>
                    </a:p>
                  </a:txBody>
                  <a:tcPr marL="127000" marR="127000" marT="127000" marB="127000" anchor="ctr">
                    <a:lnL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1900" dirty="0">
                          <a:solidFill>
                            <a:srgbClr val="FFFFFF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  <a:hlinkClick r:id="rId2" action="ppaction://hlinksldjump"/>
                        </a:rPr>
                        <a:t>Color</a:t>
                      </a:r>
                      <a:endParaRPr lang="en-US" sz="700" dirty="0"/>
                    </a:p>
                  </a:txBody>
                  <a:tcPr marL="127000" marR="127000" marT="127000" marB="127000" anchor="ctr">
                    <a:lnL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3919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4</a:t>
                      </a:r>
                      <a:endParaRPr lang="en-US" sz="700"/>
                    </a:p>
                  </a:txBody>
                  <a:tcPr marL="127000" marR="127000" marT="127000" marB="127000" anchor="ctr">
                    <a:lnL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  <a:hlinkClick r:id="rId3" action="ppaction://hlinksldjump"/>
                        </a:rPr>
                        <a:t>Font</a:t>
                      </a:r>
                      <a:endParaRPr lang="en-US" sz="700"/>
                    </a:p>
                  </a:txBody>
                  <a:tcPr marL="127000" marR="127000" marT="127000" marB="127000" anchor="ctr">
                    <a:lnL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3919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5</a:t>
                      </a:r>
                      <a:endParaRPr lang="en-US" sz="700"/>
                    </a:p>
                  </a:txBody>
                  <a:tcPr marL="127000" marR="127000" marT="127000" marB="127000" anchor="ctr">
                    <a:lnL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  <a:hlinkClick r:id="" action="ppaction://noaction"/>
                        </a:rPr>
                        <a:t>Elements</a:t>
                      </a:r>
                      <a:endParaRPr lang="en-US" sz="700"/>
                    </a:p>
                  </a:txBody>
                  <a:tcPr marL="127000" marR="127000" marT="127000" marB="127000" anchor="ctr">
                    <a:lnL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3919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6</a:t>
                      </a:r>
                      <a:endParaRPr lang="en-US" sz="700"/>
                    </a:p>
                  </a:txBody>
                  <a:tcPr marL="127000" marR="127000" marT="127000" marB="127000" anchor="ctr">
                    <a:lnL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  <a:hlinkClick r:id="" action="ppaction://noaction"/>
                        </a:rPr>
                        <a:t>Photography</a:t>
                      </a:r>
                      <a:endParaRPr lang="en-US" sz="700"/>
                    </a:p>
                  </a:txBody>
                  <a:tcPr marL="127000" marR="127000" marT="127000" marB="127000" anchor="ctr">
                    <a:lnL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3919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7</a:t>
                      </a:r>
                      <a:endParaRPr lang="en-US" sz="700"/>
                    </a:p>
                  </a:txBody>
                  <a:tcPr marL="127000" marR="127000" marT="127000" marB="127000" anchor="ctr">
                    <a:lnL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4817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1900" dirty="0">
                          <a:solidFill>
                            <a:srgbClr val="FFFFFF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  <a:hlinkClick r:id="rId2" action="ppaction://hlinksldjump"/>
                        </a:rPr>
                        <a:t>Mockups</a:t>
                      </a:r>
                      <a:endParaRPr lang="en-US" sz="700" dirty="0"/>
                    </a:p>
                  </a:txBody>
                  <a:tcPr marL="127000" marR="127000" marT="127000" marB="127000" anchor="ctr">
                    <a:lnL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3919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8</a:t>
                      </a:r>
                      <a:endParaRPr lang="en-US" sz="700"/>
                    </a:p>
                  </a:txBody>
                  <a:tcPr marL="127000" marR="127000" marT="127000" marB="127000" anchor="ctr">
                    <a:lnL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  <a:hlinkClick r:id="" action="ppaction://noaction"/>
                        </a:rPr>
                        <a:t>Contact Page</a:t>
                      </a:r>
                      <a:endParaRPr lang="en-US" sz="700"/>
                    </a:p>
                  </a:txBody>
                  <a:tcPr marL="127000" marR="127000" marT="127000" marB="127000" anchor="ctr">
                    <a:lnL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3919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10</a:t>
                      </a:r>
                      <a:endParaRPr lang="en-US" sz="700"/>
                    </a:p>
                  </a:txBody>
                  <a:tcPr marL="127000" marR="127000" marT="127000" marB="127000" anchor="ctr">
                    <a:lnL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1900">
                          <a:solidFill>
                            <a:srgbClr val="FFFFFF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  <a:hlinkClick r:id="" action="ppaction://noaction"/>
                        </a:rPr>
                        <a:t>Resource Pages</a:t>
                      </a:r>
                      <a:endParaRPr lang="en-US" sz="700"/>
                    </a:p>
                  </a:txBody>
                  <a:tcPr marL="127000" marR="127000" marT="127000" marB="127000" anchor="ctr">
                    <a:lnL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>
                        <a:lnSpc>
                          <a:spcPts val="3919"/>
                        </a:lnSpc>
                        <a:defRPr/>
                      </a:pPr>
                      <a:r>
                        <a:rPr lang="en-US" sz="1900" dirty="0">
                          <a:solidFill>
                            <a:srgbClr val="FFFFFF"/>
                          </a:solidFill>
                          <a:latin typeface="Glacial Indifference"/>
                          <a:ea typeface="Glacial Indifference"/>
                          <a:cs typeface="Glacial Indifference"/>
                          <a:sym typeface="Glacial Indifference"/>
                        </a:rPr>
                        <a:t>11</a:t>
                      </a:r>
                      <a:endParaRPr lang="en-US" sz="700" dirty="0"/>
                    </a:p>
                  </a:txBody>
                  <a:tcPr marL="127000" marR="127000" marT="127000" marB="127000" anchor="ctr">
                    <a:lnL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8326E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Freeform 6"/>
          <p:cNvSpPr/>
          <p:nvPr/>
        </p:nvSpPr>
        <p:spPr>
          <a:xfrm>
            <a:off x="-1098799" y="-518308"/>
            <a:ext cx="7784749" cy="5371550"/>
          </a:xfrm>
          <a:custGeom>
            <a:avLst/>
            <a:gdLst/>
            <a:ahLst/>
            <a:cxnLst/>
            <a:rect l="l" t="t" r="r" b="b"/>
            <a:pathLst>
              <a:path w="11677124" h="8057325">
                <a:moveTo>
                  <a:pt x="0" y="0"/>
                </a:moveTo>
                <a:lnTo>
                  <a:pt x="11677124" y="0"/>
                </a:lnTo>
                <a:lnTo>
                  <a:pt x="11677124" y="8057325"/>
                </a:lnTo>
                <a:lnTo>
                  <a:pt x="0" y="80573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85800" y="781051"/>
            <a:ext cx="4826105" cy="679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34"/>
              </a:lnSpc>
            </a:pPr>
            <a:r>
              <a:rPr lang="ru-RU" sz="4800" dirty="0">
                <a:solidFill>
                  <a:srgbClr val="FFFFFF"/>
                </a:solidFill>
                <a:latin typeface="League Gothic Italics"/>
                <a:ea typeface="League Gothic Italics"/>
                <a:cs typeface="League Gothic Italics"/>
                <a:sym typeface="League Gothic Italics"/>
              </a:rPr>
              <a:t>СОДЕРЖАНИЕ</a:t>
            </a:r>
            <a:endParaRPr lang="en-US" sz="4800" dirty="0">
              <a:solidFill>
                <a:srgbClr val="FFFFFF"/>
              </a:solidFill>
              <a:latin typeface="League Gothic Italics"/>
              <a:ea typeface="League Gothic Italics"/>
              <a:cs typeface="League Gothic Italics"/>
              <a:sym typeface="League Gothic Itali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080000" y="-3227601"/>
            <a:ext cx="3376322" cy="5421208"/>
          </a:xfrm>
          <a:custGeom>
            <a:avLst/>
            <a:gdLst/>
            <a:ahLst/>
            <a:cxnLst/>
            <a:rect l="l" t="t" r="r" b="b"/>
            <a:pathLst>
              <a:path w="5064483" h="8131812">
                <a:moveTo>
                  <a:pt x="0" y="0"/>
                </a:moveTo>
                <a:lnTo>
                  <a:pt x="5064483" y="0"/>
                </a:lnTo>
                <a:lnTo>
                  <a:pt x="5064483" y="8131812"/>
                </a:lnTo>
                <a:lnTo>
                  <a:pt x="0" y="81318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23" name="Group 23"/>
          <p:cNvGrpSpPr/>
          <p:nvPr/>
        </p:nvGrpSpPr>
        <p:grpSpPr>
          <a:xfrm>
            <a:off x="8044429" y="736601"/>
            <a:ext cx="7232423" cy="2144421"/>
            <a:chOff x="-8904741" y="-2336800"/>
            <a:chExt cx="14464845" cy="4288843"/>
          </a:xfrm>
        </p:grpSpPr>
        <p:sp>
          <p:nvSpPr>
            <p:cNvPr id="24" name="TextBox 24"/>
            <p:cNvSpPr txBox="1"/>
            <p:nvPr/>
          </p:nvSpPr>
          <p:spPr>
            <a:xfrm>
              <a:off x="-8904741" y="-2336800"/>
              <a:ext cx="6096000" cy="158017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3040"/>
                </a:lnSpc>
                <a:spcBef>
                  <a:spcPct val="0"/>
                </a:spcBef>
              </a:pPr>
              <a:r>
                <a:rPr lang="ru-RU" sz="4000" dirty="0">
                  <a:solidFill>
                    <a:srgbClr val="29D5E2"/>
                  </a:solidFill>
                  <a:latin typeface="Glacial Indifference"/>
                  <a:ea typeface="Glacial Indifference"/>
                  <a:cs typeface="Glacial Indifference"/>
                  <a:sym typeface="Glacial Indifference"/>
                </a:rPr>
                <a:t>Краткое описание</a:t>
              </a:r>
              <a:endParaRPr lang="en-US" sz="4000" dirty="0">
                <a:solidFill>
                  <a:srgbClr val="29D5E2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endParaRP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901103"/>
              <a:ext cx="5560104" cy="37010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599"/>
                </a:lnSpc>
              </a:pPr>
              <a:endParaRPr lang="en-US" sz="1066" dirty="0">
                <a:solidFill>
                  <a:srgbClr val="29D5E2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endParaRP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1639649"/>
              <a:ext cx="5560104" cy="312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280"/>
                </a:lnSpc>
                <a:spcBef>
                  <a:spcPct val="0"/>
                </a:spcBef>
              </a:pPr>
              <a:endParaRPr lang="en-US" sz="1067" spc="32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endParaRPr>
            </a:p>
          </p:txBody>
        </p:sp>
      </p:grp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5CEEC9E2-F295-0693-C9DF-E4FE9BFA3E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37820" y="-279400"/>
            <a:ext cx="11906250" cy="952500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069F291-6EC8-7853-035D-0553A3653F8D}"/>
              </a:ext>
            </a:extLst>
          </p:cNvPr>
          <p:cNvSpPr txBox="1"/>
          <p:nvPr/>
        </p:nvSpPr>
        <p:spPr>
          <a:xfrm>
            <a:off x="7970222" y="2298219"/>
            <a:ext cx="3196417" cy="7591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280"/>
              </a:lnSpc>
              <a:spcBef>
                <a:spcPct val="0"/>
              </a:spcBef>
            </a:pPr>
            <a:r>
              <a:rPr lang="ru-RU" sz="1333" spc="32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Данная программа выводит ключевые</a:t>
            </a:r>
          </a:p>
          <a:p>
            <a:pPr algn="ctr">
              <a:lnSpc>
                <a:spcPts val="1280"/>
              </a:lnSpc>
              <a:spcBef>
                <a:spcPct val="0"/>
              </a:spcBef>
            </a:pPr>
            <a:r>
              <a:rPr lang="ru-RU" sz="1333" spc="32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слова и темы на основе анализа опросов</a:t>
            </a:r>
            <a:endParaRPr lang="en-US" sz="1333" spc="32" dirty="0">
              <a:solidFill>
                <a:srgbClr val="FFFFF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214F32-75E2-C3F0-9839-7B59FF31E375}"/>
              </a:ext>
            </a:extLst>
          </p:cNvPr>
          <p:cNvSpPr txBox="1"/>
          <p:nvPr/>
        </p:nvSpPr>
        <p:spPr>
          <a:xfrm>
            <a:off x="7928735" y="3158512"/>
            <a:ext cx="3279389" cy="5924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280"/>
              </a:lnSpc>
              <a:spcBef>
                <a:spcPct val="0"/>
              </a:spcBef>
            </a:pPr>
            <a:r>
              <a:rPr lang="en-US" sz="1200" spc="32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CSV </a:t>
            </a:r>
            <a:r>
              <a:rPr lang="ru-RU" sz="1200" spc="32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файл, хранящий результаты опросов,</a:t>
            </a:r>
          </a:p>
          <a:p>
            <a:pPr algn="ctr">
              <a:lnSpc>
                <a:spcPts val="1280"/>
              </a:lnSpc>
              <a:spcBef>
                <a:spcPct val="0"/>
              </a:spcBef>
            </a:pPr>
            <a:r>
              <a:rPr lang="ru-RU" sz="1200" spc="32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считывается и обрабатывается</a:t>
            </a:r>
            <a:endParaRPr lang="en-US" sz="1200" spc="32" dirty="0">
              <a:solidFill>
                <a:srgbClr val="FFFFF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6CE3955-B6D1-B275-D4E9-A5EC0C21F8F9}"/>
              </a:ext>
            </a:extLst>
          </p:cNvPr>
          <p:cNvSpPr txBox="1"/>
          <p:nvPr/>
        </p:nvSpPr>
        <p:spPr>
          <a:xfrm>
            <a:off x="7928735" y="3937000"/>
            <a:ext cx="3279389" cy="425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1280"/>
              </a:lnSpc>
              <a:spcBef>
                <a:spcPct val="0"/>
              </a:spcBef>
            </a:pPr>
            <a:r>
              <a:rPr lang="ru-RU" sz="1200" spc="32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Данные анализируются. Результат выводится в визуально понятной форме</a:t>
            </a:r>
            <a:endParaRPr lang="en-US" sz="1200" spc="32" dirty="0">
              <a:solidFill>
                <a:srgbClr val="FFFFFF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25"/>
          <p:cNvSpPr/>
          <p:nvPr/>
        </p:nvSpPr>
        <p:spPr>
          <a:xfrm>
            <a:off x="-1930399" y="2631441"/>
            <a:ext cx="3466656" cy="3283732"/>
          </a:xfrm>
          <a:custGeom>
            <a:avLst/>
            <a:gdLst/>
            <a:ahLst/>
            <a:cxnLst/>
            <a:rect l="l" t="t" r="r" b="b"/>
            <a:pathLst>
              <a:path w="4303969" h="4303969">
                <a:moveTo>
                  <a:pt x="0" y="0"/>
                </a:moveTo>
                <a:lnTo>
                  <a:pt x="4303970" y="0"/>
                </a:lnTo>
                <a:lnTo>
                  <a:pt x="4303970" y="4303970"/>
                </a:lnTo>
                <a:lnTo>
                  <a:pt x="0" y="43039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 dirty="0"/>
          </a:p>
        </p:txBody>
      </p:sp>
      <p:pic>
        <p:nvPicPr>
          <p:cNvPr id="33" name="Рисунок 32">
            <a:extLst>
              <a:ext uri="{FF2B5EF4-FFF2-40B4-BE49-F238E27FC236}">
                <a16:creationId xmlns:a16="http://schemas.microsoft.com/office/drawing/2014/main" id="{F17AC880-7CC0-4B7C-C3A2-B640FF834D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3499" y="781050"/>
            <a:ext cx="7113671" cy="5134122"/>
          </a:xfrm>
          <a:prstGeom prst="rect">
            <a:avLst/>
          </a:prstGeom>
        </p:spPr>
      </p:pic>
      <p:sp>
        <p:nvSpPr>
          <p:cNvPr id="2" name="TextBox 2"/>
          <p:cNvSpPr txBox="1"/>
          <p:nvPr/>
        </p:nvSpPr>
        <p:spPr>
          <a:xfrm>
            <a:off x="540760" y="374811"/>
            <a:ext cx="5520083" cy="2039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34"/>
              </a:lnSpc>
              <a:spcBef>
                <a:spcPct val="0"/>
              </a:spcBef>
            </a:pPr>
            <a:r>
              <a:rPr lang="ru-RU" sz="4400" dirty="0">
                <a:solidFill>
                  <a:srgbClr val="FFFFFF"/>
                </a:solidFill>
                <a:latin typeface="League Gothic Italics"/>
                <a:ea typeface="League Gothic Italics"/>
                <a:cs typeface="League Gothic Italics"/>
                <a:sym typeface="League Gothic Italics"/>
              </a:rPr>
              <a:t>ЧТО ПОД КАПОТОМ?</a:t>
            </a:r>
          </a:p>
          <a:p>
            <a:pPr>
              <a:lnSpc>
                <a:spcPts val="5334"/>
              </a:lnSpc>
              <a:spcBef>
                <a:spcPct val="0"/>
              </a:spcBef>
            </a:pPr>
            <a:r>
              <a:rPr lang="en-US" sz="4400" dirty="0">
                <a:solidFill>
                  <a:srgbClr val="FFFFFF"/>
                </a:solidFill>
                <a:latin typeface="League Gothic Italics"/>
                <a:ea typeface="League Gothic Italics"/>
                <a:cs typeface="League Gothic Italics"/>
                <a:sym typeface="League Gothic Italics"/>
              </a:rPr>
              <a:t>#1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696574" y="4980369"/>
            <a:ext cx="2604227" cy="934803"/>
            <a:chOff x="0" y="0"/>
            <a:chExt cx="3220571" cy="178155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220571" cy="1781552"/>
            </a:xfrm>
            <a:custGeom>
              <a:avLst/>
              <a:gdLst/>
              <a:ahLst/>
              <a:cxnLst/>
              <a:rect l="l" t="t" r="r" b="b"/>
              <a:pathLst>
                <a:path w="3220571" h="1781552">
                  <a:moveTo>
                    <a:pt x="59457" y="0"/>
                  </a:moveTo>
                  <a:lnTo>
                    <a:pt x="3161114" y="0"/>
                  </a:lnTo>
                  <a:cubicBezTo>
                    <a:pt x="3176883" y="0"/>
                    <a:pt x="3192006" y="6264"/>
                    <a:pt x="3203156" y="17414"/>
                  </a:cubicBezTo>
                  <a:cubicBezTo>
                    <a:pt x="3214307" y="28565"/>
                    <a:pt x="3220571" y="43688"/>
                    <a:pt x="3220571" y="59457"/>
                  </a:cubicBezTo>
                  <a:lnTo>
                    <a:pt x="3220571" y="1722095"/>
                  </a:lnTo>
                  <a:cubicBezTo>
                    <a:pt x="3220571" y="1737864"/>
                    <a:pt x="3214307" y="1752987"/>
                    <a:pt x="3203156" y="1764137"/>
                  </a:cubicBezTo>
                  <a:cubicBezTo>
                    <a:pt x="3192006" y="1775288"/>
                    <a:pt x="3176883" y="1781552"/>
                    <a:pt x="3161114" y="1781552"/>
                  </a:cubicBezTo>
                  <a:lnTo>
                    <a:pt x="59457" y="1781552"/>
                  </a:lnTo>
                  <a:cubicBezTo>
                    <a:pt x="43688" y="1781552"/>
                    <a:pt x="28565" y="1775288"/>
                    <a:pt x="17414" y="1764137"/>
                  </a:cubicBezTo>
                  <a:cubicBezTo>
                    <a:pt x="6264" y="1752987"/>
                    <a:pt x="0" y="1737864"/>
                    <a:pt x="0" y="1722095"/>
                  </a:cubicBezTo>
                  <a:lnTo>
                    <a:pt x="0" y="59457"/>
                  </a:lnTo>
                  <a:cubicBezTo>
                    <a:pt x="0" y="43688"/>
                    <a:pt x="6264" y="28565"/>
                    <a:pt x="17414" y="17414"/>
                  </a:cubicBezTo>
                  <a:cubicBezTo>
                    <a:pt x="28565" y="6264"/>
                    <a:pt x="43688" y="0"/>
                    <a:pt x="59457" y="0"/>
                  </a:cubicBezTo>
                  <a:close/>
                </a:path>
              </a:pathLst>
            </a:custGeom>
            <a:solidFill>
              <a:srgbClr val="8326EF"/>
            </a:solidFill>
            <a:ln cap="rnd">
              <a:noFill/>
              <a:prstDash val="sysDot"/>
              <a:round/>
            </a:ln>
          </p:spPr>
          <p:txBody>
            <a:bodyPr/>
            <a:lstStyle/>
            <a:p>
              <a:endParaRPr lang="ru-RU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3220571" cy="1800602"/>
            </a:xfrm>
            <a:prstGeom prst="rect">
              <a:avLst/>
            </a:prstGeom>
          </p:spPr>
          <p:txBody>
            <a:bodyPr lIns="169333" tIns="169333" rIns="169333" bIns="169333" rtlCol="0" anchor="ctr"/>
            <a:lstStyle/>
            <a:p>
              <a:r>
                <a:rPr lang="ru-RU" sz="1400" dirty="0">
                  <a:solidFill>
                    <a:srgbClr val="FFFFFF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Данная функция считывает</a:t>
              </a:r>
              <a:r>
                <a:rPr lang="en-US" sz="1400" dirty="0">
                  <a:solidFill>
                    <a:srgbClr val="FFFFFF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 CSV </a:t>
              </a:r>
              <a:r>
                <a:rPr lang="ru-RU" sz="1400" dirty="0">
                  <a:solidFill>
                    <a:srgbClr val="FFFFFF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файл и преобразует его в строку </a:t>
              </a:r>
              <a:endParaRPr lang="en-US" sz="1400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796787" y="-328806"/>
            <a:ext cx="2112791" cy="1400081"/>
            <a:chOff x="0" y="0"/>
            <a:chExt cx="2014428" cy="133489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014428" cy="1334899"/>
            </a:xfrm>
            <a:custGeom>
              <a:avLst/>
              <a:gdLst/>
              <a:ahLst/>
              <a:cxnLst/>
              <a:rect l="l" t="t" r="r" b="b"/>
              <a:pathLst>
                <a:path w="2014428" h="1334899">
                  <a:moveTo>
                    <a:pt x="0" y="0"/>
                  </a:moveTo>
                  <a:lnTo>
                    <a:pt x="2014428" y="0"/>
                  </a:lnTo>
                  <a:lnTo>
                    <a:pt x="2014428" y="1334899"/>
                  </a:lnTo>
                  <a:lnTo>
                    <a:pt x="0" y="1334899"/>
                  </a:lnTo>
                  <a:close/>
                </a:path>
              </a:pathLst>
            </a:custGeom>
            <a:solidFill>
              <a:srgbClr val="000000"/>
            </a:solidFill>
            <a:ln w="19050" cap="sq">
              <a:solidFill>
                <a:srgbClr val="8326EF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9525"/>
              <a:ext cx="2014428" cy="1344424"/>
            </a:xfrm>
            <a:prstGeom prst="rect">
              <a:avLst/>
            </a:prstGeom>
          </p:spPr>
          <p:txBody>
            <a:bodyPr lIns="169333" tIns="169333" rIns="169333" bIns="169333" rtlCol="0" anchor="ctr"/>
            <a:lstStyle/>
            <a:p>
              <a:pPr>
                <a:lnSpc>
                  <a:spcPts val="1440"/>
                </a:lnSpc>
                <a:spcBef>
                  <a:spcPct val="0"/>
                </a:spcBef>
              </a:pPr>
              <a:endParaRPr sz="1200"/>
            </a:p>
          </p:txBody>
        </p:sp>
      </p:grpSp>
      <p:sp>
        <p:nvSpPr>
          <p:cNvPr id="26" name="Freeform 26"/>
          <p:cNvSpPr/>
          <p:nvPr/>
        </p:nvSpPr>
        <p:spPr>
          <a:xfrm>
            <a:off x="9348399" y="5236325"/>
            <a:ext cx="3561179" cy="2041083"/>
          </a:xfrm>
          <a:custGeom>
            <a:avLst/>
            <a:gdLst/>
            <a:ahLst/>
            <a:cxnLst/>
            <a:rect l="l" t="t" r="r" b="b"/>
            <a:pathLst>
              <a:path w="5341769" h="3061625">
                <a:moveTo>
                  <a:pt x="0" y="0"/>
                </a:moveTo>
                <a:lnTo>
                  <a:pt x="5341769" y="0"/>
                </a:lnTo>
                <a:lnTo>
                  <a:pt x="5341769" y="3061626"/>
                </a:lnTo>
                <a:lnTo>
                  <a:pt x="0" y="30616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25"/>
          <p:cNvSpPr/>
          <p:nvPr/>
        </p:nvSpPr>
        <p:spPr>
          <a:xfrm>
            <a:off x="-1930399" y="2631441"/>
            <a:ext cx="3466656" cy="3283732"/>
          </a:xfrm>
          <a:custGeom>
            <a:avLst/>
            <a:gdLst/>
            <a:ahLst/>
            <a:cxnLst/>
            <a:rect l="l" t="t" r="r" b="b"/>
            <a:pathLst>
              <a:path w="4303969" h="4303969">
                <a:moveTo>
                  <a:pt x="0" y="0"/>
                </a:moveTo>
                <a:lnTo>
                  <a:pt x="4303970" y="0"/>
                </a:lnTo>
                <a:lnTo>
                  <a:pt x="4303970" y="4303970"/>
                </a:lnTo>
                <a:lnTo>
                  <a:pt x="0" y="43039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ru-RU" dirty="0"/>
          </a:p>
        </p:txBody>
      </p:sp>
      <p:sp>
        <p:nvSpPr>
          <p:cNvPr id="2" name="TextBox 2"/>
          <p:cNvSpPr txBox="1"/>
          <p:nvPr/>
        </p:nvSpPr>
        <p:spPr>
          <a:xfrm>
            <a:off x="540760" y="374811"/>
            <a:ext cx="5520083" cy="2039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34"/>
              </a:lnSpc>
              <a:spcBef>
                <a:spcPct val="0"/>
              </a:spcBef>
            </a:pPr>
            <a:r>
              <a:rPr lang="ru-RU" sz="4400" dirty="0">
                <a:solidFill>
                  <a:srgbClr val="FFFFFF"/>
                </a:solidFill>
                <a:latin typeface="League Gothic Italics"/>
                <a:ea typeface="League Gothic Italics"/>
                <a:cs typeface="League Gothic Italics"/>
                <a:sym typeface="League Gothic Italics"/>
              </a:rPr>
              <a:t>ЧТО ПОД КАПОТОМ?</a:t>
            </a:r>
          </a:p>
          <a:p>
            <a:pPr>
              <a:lnSpc>
                <a:spcPts val="5334"/>
              </a:lnSpc>
              <a:spcBef>
                <a:spcPct val="0"/>
              </a:spcBef>
            </a:pPr>
            <a:r>
              <a:rPr lang="en-US" sz="4400" dirty="0">
                <a:solidFill>
                  <a:srgbClr val="FFFFFF"/>
                </a:solidFill>
                <a:latin typeface="League Gothic Italics"/>
                <a:ea typeface="League Gothic Italics"/>
                <a:cs typeface="League Gothic Italics"/>
                <a:sym typeface="League Gothic Italics"/>
              </a:rPr>
              <a:t>#</a:t>
            </a:r>
            <a:r>
              <a:rPr lang="ru-RU" sz="4400" dirty="0">
                <a:solidFill>
                  <a:srgbClr val="FFFFFF"/>
                </a:solidFill>
                <a:latin typeface="League Gothic Italics"/>
                <a:ea typeface="League Gothic Italics"/>
                <a:cs typeface="League Gothic Italics"/>
                <a:sym typeface="League Gothic Italics"/>
              </a:rPr>
              <a:t>2</a:t>
            </a:r>
            <a:endParaRPr lang="en-US" sz="4400" dirty="0">
              <a:solidFill>
                <a:srgbClr val="FFFFFF"/>
              </a:solidFill>
              <a:latin typeface="League Gothic Italics"/>
              <a:ea typeface="League Gothic Italics"/>
              <a:cs typeface="League Gothic Italics"/>
              <a:sym typeface="League Gothic Italics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696573" y="3615809"/>
            <a:ext cx="2604228" cy="2702067"/>
            <a:chOff x="-1" y="606615"/>
            <a:chExt cx="3220572" cy="1800602"/>
          </a:xfrm>
        </p:grpSpPr>
        <p:sp>
          <p:nvSpPr>
            <p:cNvPr id="4" name="Freeform 4"/>
            <p:cNvSpPr/>
            <p:nvPr/>
          </p:nvSpPr>
          <p:spPr>
            <a:xfrm>
              <a:off x="-1" y="606615"/>
              <a:ext cx="3220571" cy="1781552"/>
            </a:xfrm>
            <a:custGeom>
              <a:avLst/>
              <a:gdLst/>
              <a:ahLst/>
              <a:cxnLst/>
              <a:rect l="l" t="t" r="r" b="b"/>
              <a:pathLst>
                <a:path w="3220571" h="1781552">
                  <a:moveTo>
                    <a:pt x="59457" y="0"/>
                  </a:moveTo>
                  <a:lnTo>
                    <a:pt x="3161114" y="0"/>
                  </a:lnTo>
                  <a:cubicBezTo>
                    <a:pt x="3176883" y="0"/>
                    <a:pt x="3192006" y="6264"/>
                    <a:pt x="3203156" y="17414"/>
                  </a:cubicBezTo>
                  <a:cubicBezTo>
                    <a:pt x="3214307" y="28565"/>
                    <a:pt x="3220571" y="43688"/>
                    <a:pt x="3220571" y="59457"/>
                  </a:cubicBezTo>
                  <a:lnTo>
                    <a:pt x="3220571" y="1722095"/>
                  </a:lnTo>
                  <a:cubicBezTo>
                    <a:pt x="3220571" y="1737864"/>
                    <a:pt x="3214307" y="1752987"/>
                    <a:pt x="3203156" y="1764137"/>
                  </a:cubicBezTo>
                  <a:cubicBezTo>
                    <a:pt x="3192006" y="1775288"/>
                    <a:pt x="3176883" y="1781552"/>
                    <a:pt x="3161114" y="1781552"/>
                  </a:cubicBezTo>
                  <a:lnTo>
                    <a:pt x="59457" y="1781552"/>
                  </a:lnTo>
                  <a:cubicBezTo>
                    <a:pt x="43688" y="1781552"/>
                    <a:pt x="28565" y="1775288"/>
                    <a:pt x="17414" y="1764137"/>
                  </a:cubicBezTo>
                  <a:cubicBezTo>
                    <a:pt x="6264" y="1752987"/>
                    <a:pt x="0" y="1737864"/>
                    <a:pt x="0" y="1722095"/>
                  </a:cubicBezTo>
                  <a:lnTo>
                    <a:pt x="0" y="59457"/>
                  </a:lnTo>
                  <a:cubicBezTo>
                    <a:pt x="0" y="43688"/>
                    <a:pt x="6264" y="28565"/>
                    <a:pt x="17414" y="17414"/>
                  </a:cubicBezTo>
                  <a:cubicBezTo>
                    <a:pt x="28565" y="6264"/>
                    <a:pt x="43688" y="0"/>
                    <a:pt x="59457" y="0"/>
                  </a:cubicBezTo>
                  <a:close/>
                </a:path>
              </a:pathLst>
            </a:custGeom>
            <a:solidFill>
              <a:srgbClr val="8326EF"/>
            </a:solidFill>
            <a:ln cap="rnd">
              <a:noFill/>
              <a:prstDash val="sysDot"/>
              <a:round/>
            </a:ln>
          </p:spPr>
          <p:txBody>
            <a:bodyPr/>
            <a:lstStyle/>
            <a:p>
              <a:endParaRPr lang="ru-RU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606615"/>
              <a:ext cx="3220571" cy="1800602"/>
            </a:xfrm>
            <a:prstGeom prst="rect">
              <a:avLst/>
            </a:prstGeom>
          </p:spPr>
          <p:txBody>
            <a:bodyPr lIns="169333" tIns="169333" rIns="169333" bIns="169333" rtlCol="0" anchor="ctr"/>
            <a:lstStyle/>
            <a:p>
              <a:r>
                <a:rPr lang="ru-RU" sz="1400" dirty="0">
                  <a:solidFill>
                    <a:srgbClr val="FFFFFF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Преобразованная строка проходит предобработку и </a:t>
              </a:r>
              <a:r>
                <a:rPr lang="ru-RU" sz="1400" dirty="0" err="1">
                  <a:solidFill>
                    <a:srgbClr val="FFFFFF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лемматизацию</a:t>
              </a:r>
              <a:r>
                <a:rPr lang="ru-RU" sz="1400" dirty="0">
                  <a:solidFill>
                    <a:srgbClr val="FFFFFF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, после чего разбивается на отдельные слова и очищается</a:t>
              </a:r>
            </a:p>
            <a:p>
              <a:endParaRPr lang="ru-RU" sz="1400" dirty="0">
                <a:solidFill>
                  <a:srgbClr val="FFFFFF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endParaRPr>
            </a:p>
            <a:p>
              <a:r>
                <a:rPr lang="ru-RU" sz="1400" dirty="0">
                  <a:solidFill>
                    <a:srgbClr val="FFFFFF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Эти действия необходимы для корректной работы  </a:t>
              </a:r>
              <a:r>
                <a:rPr lang="en-US" sz="1400" dirty="0">
                  <a:solidFill>
                    <a:srgbClr val="FFFFFF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LDA</a:t>
              </a:r>
              <a:r>
                <a:rPr lang="ru-RU" sz="1400" dirty="0">
                  <a:solidFill>
                    <a:srgbClr val="FFFFFF"/>
                  </a:solidFill>
                  <a:latin typeface="Glacial Indifference Bold"/>
                  <a:ea typeface="Glacial Indifference Bold"/>
                  <a:cs typeface="Glacial Indifference Bold"/>
                  <a:sym typeface="Glacial Indifference Bold"/>
                </a:rPr>
                <a:t> модели, которая группирует слова по смысловым группам и сортирует по значимости</a:t>
              </a:r>
              <a:endParaRPr lang="en-US" sz="1400" dirty="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796787" y="-328806"/>
            <a:ext cx="2112791" cy="1400081"/>
            <a:chOff x="0" y="0"/>
            <a:chExt cx="2014428" cy="1334899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014428" cy="1334899"/>
            </a:xfrm>
            <a:custGeom>
              <a:avLst/>
              <a:gdLst/>
              <a:ahLst/>
              <a:cxnLst/>
              <a:rect l="l" t="t" r="r" b="b"/>
              <a:pathLst>
                <a:path w="2014428" h="1334899">
                  <a:moveTo>
                    <a:pt x="0" y="0"/>
                  </a:moveTo>
                  <a:lnTo>
                    <a:pt x="2014428" y="0"/>
                  </a:lnTo>
                  <a:lnTo>
                    <a:pt x="2014428" y="1334899"/>
                  </a:lnTo>
                  <a:lnTo>
                    <a:pt x="0" y="1334899"/>
                  </a:lnTo>
                  <a:close/>
                </a:path>
              </a:pathLst>
            </a:custGeom>
            <a:solidFill>
              <a:srgbClr val="000000"/>
            </a:solidFill>
            <a:ln w="19050" cap="sq">
              <a:solidFill>
                <a:srgbClr val="8326EF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0" y="-9525"/>
              <a:ext cx="2014428" cy="1344424"/>
            </a:xfrm>
            <a:prstGeom prst="rect">
              <a:avLst/>
            </a:prstGeom>
          </p:spPr>
          <p:txBody>
            <a:bodyPr lIns="169333" tIns="169333" rIns="169333" bIns="169333" rtlCol="0" anchor="ctr"/>
            <a:lstStyle/>
            <a:p>
              <a:pPr>
                <a:lnSpc>
                  <a:spcPts val="1440"/>
                </a:lnSpc>
                <a:spcBef>
                  <a:spcPct val="0"/>
                </a:spcBef>
              </a:pPr>
              <a:endParaRPr sz="1200"/>
            </a:p>
          </p:txBody>
        </p:sp>
      </p:grpSp>
      <p:sp>
        <p:nvSpPr>
          <p:cNvPr id="26" name="Freeform 26"/>
          <p:cNvSpPr/>
          <p:nvPr/>
        </p:nvSpPr>
        <p:spPr>
          <a:xfrm>
            <a:off x="9348399" y="5236325"/>
            <a:ext cx="3561179" cy="2041083"/>
          </a:xfrm>
          <a:custGeom>
            <a:avLst/>
            <a:gdLst/>
            <a:ahLst/>
            <a:cxnLst/>
            <a:rect l="l" t="t" r="r" b="b"/>
            <a:pathLst>
              <a:path w="5341769" h="3061625">
                <a:moveTo>
                  <a:pt x="0" y="0"/>
                </a:moveTo>
                <a:lnTo>
                  <a:pt x="5341769" y="0"/>
                </a:lnTo>
                <a:lnTo>
                  <a:pt x="5341769" y="3061626"/>
                </a:lnTo>
                <a:lnTo>
                  <a:pt x="0" y="306162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DBB240D-6922-D3DC-5885-81733CD482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5378" y="195969"/>
            <a:ext cx="6333196" cy="6466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80699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81</TotalTime>
  <Words>135</Words>
  <Application>Microsoft Office PowerPoint</Application>
  <PresentationFormat>Широкоэкранный</PresentationFormat>
  <Paragraphs>38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Glacial Indifference</vt:lpstr>
      <vt:lpstr>Glacial Indifference Bold</vt:lpstr>
      <vt:lpstr>League Gothic Italics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Иван Фоломкин</dc:creator>
  <cp:lastModifiedBy>Иван Фоломкин</cp:lastModifiedBy>
  <cp:revision>1</cp:revision>
  <dcterms:created xsi:type="dcterms:W3CDTF">2024-09-30T18:08:08Z</dcterms:created>
  <dcterms:modified xsi:type="dcterms:W3CDTF">2024-09-30T19:29:28Z</dcterms:modified>
</cp:coreProperties>
</file>

<file path=docProps/thumbnail.jpeg>
</file>